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3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300" r:id="rId37"/>
    <p:sldId id="485" r:id="rId38"/>
    <p:sldId id="486" r:id="rId39"/>
    <p:sldId id="301" r:id="rId40"/>
    <p:sldId id="299" r:id="rId41"/>
    <p:sldId id="302" r:id="rId42"/>
    <p:sldId id="303" r:id="rId43"/>
    <p:sldId id="304" r:id="rId44"/>
    <p:sldId id="305" r:id="rId45"/>
    <p:sldId id="487" r:id="rId46"/>
    <p:sldId id="310" r:id="rId47"/>
    <p:sldId id="315" r:id="rId48"/>
    <p:sldId id="314" r:id="rId49"/>
    <p:sldId id="313" r:id="rId50"/>
    <p:sldId id="311" r:id="rId51"/>
    <p:sldId id="312" r:id="rId52"/>
    <p:sldId id="494" r:id="rId53"/>
    <p:sldId id="493" r:id="rId54"/>
    <p:sldId id="495" r:id="rId55"/>
    <p:sldId id="489" r:id="rId56"/>
    <p:sldId id="490" r:id="rId57"/>
    <p:sldId id="491" r:id="rId58"/>
    <p:sldId id="501" r:id="rId59"/>
    <p:sldId id="500" r:id="rId60"/>
    <p:sldId id="502" r:id="rId61"/>
    <p:sldId id="504" r:id="rId62"/>
    <p:sldId id="505" r:id="rId63"/>
    <p:sldId id="506" r:id="rId64"/>
    <p:sldId id="498" r:id="rId65"/>
    <p:sldId id="499" r:id="rId66"/>
    <p:sldId id="503" r:id="rId67"/>
    <p:sldId id="497" r:id="rId68"/>
    <p:sldId id="507" r:id="rId69"/>
    <p:sldId id="508" r:id="rId70"/>
    <p:sldId id="509" r:id="rId71"/>
    <p:sldId id="510" r:id="rId72"/>
    <p:sldId id="511" r:id="rId73"/>
    <p:sldId id="512" r:id="rId74"/>
    <p:sldId id="513" r:id="rId75"/>
    <p:sldId id="514" r:id="rId76"/>
    <p:sldId id="317" r:id="rId77"/>
    <p:sldId id="515" r:id="rId78"/>
    <p:sldId id="516" r:id="rId79"/>
    <p:sldId id="517" r:id="rId80"/>
    <p:sldId id="327" r:id="rId81"/>
    <p:sldId id="332" r:id="rId82"/>
    <p:sldId id="328" r:id="rId83"/>
    <p:sldId id="329" r:id="rId84"/>
    <p:sldId id="330" r:id="rId85"/>
    <p:sldId id="331" r:id="rId86"/>
    <p:sldId id="410" r:id="rId87"/>
    <p:sldId id="345" r:id="rId88"/>
    <p:sldId id="346" r:id="rId89"/>
    <p:sldId id="350" r:id="rId90"/>
    <p:sldId id="351" r:id="rId91"/>
    <p:sldId id="349" r:id="rId92"/>
    <p:sldId id="353" r:id="rId93"/>
    <p:sldId id="338" r:id="rId94"/>
    <p:sldId id="339" r:id="rId95"/>
    <p:sldId id="340" r:id="rId96"/>
    <p:sldId id="342" r:id="rId97"/>
    <p:sldId id="352" r:id="rId98"/>
    <p:sldId id="411" r:id="rId99"/>
    <p:sldId id="412" r:id="rId100"/>
    <p:sldId id="355" r:id="rId101"/>
    <p:sldId id="365" r:id="rId102"/>
    <p:sldId id="356" r:id="rId103"/>
    <p:sldId id="357" r:id="rId104"/>
    <p:sldId id="413" r:id="rId105"/>
    <p:sldId id="360" r:id="rId106"/>
    <p:sldId id="358" r:id="rId107"/>
    <p:sldId id="359" r:id="rId108"/>
    <p:sldId id="361" r:id="rId109"/>
    <p:sldId id="362" r:id="rId110"/>
    <p:sldId id="363" r:id="rId111"/>
    <p:sldId id="364" r:id="rId112"/>
    <p:sldId id="366" r:id="rId113"/>
    <p:sldId id="369" r:id="rId114"/>
    <p:sldId id="368" r:id="rId115"/>
    <p:sldId id="370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7" r:id="rId125"/>
    <p:sldId id="381" r:id="rId126"/>
    <p:sldId id="388" r:id="rId127"/>
    <p:sldId id="382" r:id="rId128"/>
    <p:sldId id="383" r:id="rId129"/>
    <p:sldId id="384" r:id="rId130"/>
    <p:sldId id="385" r:id="rId131"/>
    <p:sldId id="386" r:id="rId132"/>
    <p:sldId id="389" r:id="rId133"/>
    <p:sldId id="390" r:id="rId134"/>
    <p:sldId id="391" r:id="rId135"/>
    <p:sldId id="392" r:id="rId136"/>
    <p:sldId id="393" r:id="rId137"/>
    <p:sldId id="394" r:id="rId138"/>
    <p:sldId id="396" r:id="rId139"/>
    <p:sldId id="400" r:id="rId140"/>
    <p:sldId id="397" r:id="rId141"/>
    <p:sldId id="398" r:id="rId142"/>
    <p:sldId id="399" r:id="rId143"/>
    <p:sldId id="402" r:id="rId144"/>
    <p:sldId id="403" r:id="rId145"/>
    <p:sldId id="404" r:id="rId146"/>
    <p:sldId id="405" r:id="rId147"/>
    <p:sldId id="406" r:id="rId148"/>
    <p:sldId id="407" r:id="rId149"/>
    <p:sldId id="414" r:id="rId150"/>
    <p:sldId id="415" r:id="rId151"/>
    <p:sldId id="416" r:id="rId152"/>
    <p:sldId id="417" r:id="rId153"/>
    <p:sldId id="418" r:id="rId154"/>
    <p:sldId id="419" r:id="rId155"/>
    <p:sldId id="421" r:id="rId156"/>
    <p:sldId id="420" r:id="rId157"/>
    <p:sldId id="422" r:id="rId158"/>
    <p:sldId id="428" r:id="rId159"/>
    <p:sldId id="423" r:id="rId160"/>
    <p:sldId id="424" r:id="rId161"/>
    <p:sldId id="429" r:id="rId162"/>
    <p:sldId id="425" r:id="rId163"/>
    <p:sldId id="426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8" r:id="rId172"/>
    <p:sldId id="437" r:id="rId173"/>
    <p:sldId id="441" r:id="rId174"/>
    <p:sldId id="440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6" r:id="rId189"/>
    <p:sldId id="457" r:id="rId190"/>
    <p:sldId id="459" r:id="rId191"/>
    <p:sldId id="460" r:id="rId192"/>
    <p:sldId id="461" r:id="rId193"/>
    <p:sldId id="462" r:id="rId194"/>
    <p:sldId id="463" r:id="rId195"/>
    <p:sldId id="464" r:id="rId196"/>
    <p:sldId id="469" r:id="rId197"/>
    <p:sldId id="465" r:id="rId198"/>
    <p:sldId id="468" r:id="rId199"/>
    <p:sldId id="467" r:id="rId200"/>
    <p:sldId id="466" r:id="rId201"/>
    <p:sldId id="471" r:id="rId202"/>
    <p:sldId id="475" r:id="rId203"/>
    <p:sldId id="474" r:id="rId204"/>
    <p:sldId id="473" r:id="rId205"/>
    <p:sldId id="472" r:id="rId206"/>
    <p:sldId id="476" r:id="rId207"/>
    <p:sldId id="480" r:id="rId208"/>
    <p:sldId id="479" r:id="rId209"/>
    <p:sldId id="478" r:id="rId210"/>
    <p:sldId id="477" r:id="rId211"/>
    <p:sldId id="481" r:id="rId2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72887" autoAdjust="0"/>
  </p:normalViewPr>
  <p:slideViewPr>
    <p:cSldViewPr snapToGrid="0">
      <p:cViewPr varScale="1">
        <p:scale>
          <a:sx n="83" d="100"/>
          <a:sy n="83" d="100"/>
        </p:scale>
        <p:origin x="169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Пересечение</a:t>
            </a:r>
            <a:r>
              <a:rPr lang="ru-RU" baseline="0" dirty="0" smtClean="0"/>
              <a:t> на яблоках. Показать что значение работает на обоих функциях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3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наследованием описать пересечение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ограничения наследования. Композиция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Одинаковые</a:t>
            </a:r>
            <a:r>
              <a:rPr lang="ru-RU" baseline="0" dirty="0" smtClean="0"/>
              <a:t> операции внутри структуры. </a:t>
            </a:r>
            <a:r>
              <a:rPr lang="ru-RU" dirty="0" smtClean="0"/>
              <a:t>Представить также с точки зрения функций клиентов. Обратить внимание на корректность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Продемонстрировать логику работы на вложенных элементах с точки зрения функций</a:t>
            </a:r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точки зрения функции. Обратить внимание на существование одной функции.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операций. Выразить базовый тип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множеств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Привести пример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что является результатом объединения для вложенных свойств</a:t>
            </a:r>
          </a:p>
          <a:p>
            <a:r>
              <a:rPr lang="en-US" dirty="0" smtClean="0"/>
              <a:t>number</a:t>
            </a:r>
            <a:r>
              <a:rPr lang="en-US" baseline="0" dirty="0" smtClean="0"/>
              <a:t> &amp; string. Never type</a:t>
            </a:r>
          </a:p>
          <a:p>
            <a:r>
              <a:rPr lang="en-US" baseline="0" dirty="0" smtClean="0"/>
              <a:t>Tags</a:t>
            </a:r>
          </a:p>
          <a:p>
            <a:r>
              <a:rPr lang="en-US" baseline="0" dirty="0" smtClean="0"/>
              <a:t>Never </a:t>
            </a:r>
            <a:r>
              <a:rPr lang="en-US" baseline="0" dirty="0" err="1" smtClean="0"/>
              <a:t>propogation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8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Объединение</a:t>
            </a:r>
            <a:r>
              <a:rPr lang="ru-RU" baseline="0" dirty="0" smtClean="0"/>
              <a:t> есть базовый класс. Разделение операций и функций над ними</a:t>
            </a:r>
            <a:r>
              <a:rPr lang="en-US" baseline="0" dirty="0" smtClean="0"/>
              <a:t>. Sealed classes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проблему при наследовании</a:t>
            </a:r>
          </a:p>
          <a:p>
            <a:r>
              <a:rPr lang="ru-RU" baseline="0" dirty="0" smtClean="0"/>
              <a:t>Показать решение </a:t>
            </a:r>
            <a:r>
              <a:rPr lang="en-US" baseline="0" dirty="0" smtClean="0"/>
              <a:t>union </a:t>
            </a:r>
            <a:r>
              <a:rPr lang="ru-RU" baseline="0" dirty="0" smtClean="0"/>
              <a:t>через </a:t>
            </a:r>
            <a:r>
              <a:rPr lang="en-US" baseline="0" dirty="0" smtClean="0"/>
              <a:t>never/</a:t>
            </a:r>
            <a:r>
              <a:rPr lang="en-US" baseline="0" dirty="0" err="1" smtClean="0"/>
              <a:t>assertNever</a:t>
            </a:r>
            <a:endParaRPr lang="en-US" baseline="0" dirty="0" smtClean="0"/>
          </a:p>
          <a:p>
            <a:r>
              <a:rPr lang="en-US" baseline="0" dirty="0" smtClean="0"/>
              <a:t>Pattern matching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возможность деления на</a:t>
            </a:r>
            <a:r>
              <a:rPr lang="ru-RU" baseline="0" dirty="0" smtClean="0"/>
              <a:t> группы </a:t>
            </a:r>
            <a:r>
              <a:rPr lang="en-US" baseline="0" dirty="0" smtClean="0"/>
              <a:t>union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5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err="1" smtClean="0"/>
              <a:t>Вербозность</a:t>
            </a:r>
            <a:r>
              <a:rPr lang="ru-RU" b="0" baseline="0" dirty="0" smtClean="0"/>
              <a:t> </a:t>
            </a:r>
            <a:r>
              <a:rPr lang="en-US" b="0" baseline="0" dirty="0" smtClean="0"/>
              <a:t>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</a:t>
            </a:r>
            <a:r>
              <a:rPr lang="en-US" b="0" baseline="0" dirty="0" smtClean="0"/>
              <a:t>let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для примитивов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структур </a:t>
            </a:r>
            <a:r>
              <a:rPr lang="en-US" b="0" baseline="0" dirty="0" smtClean="0"/>
              <a:t>as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и </a:t>
            </a:r>
            <a:r>
              <a:rPr lang="en-US" b="0" baseline="0" dirty="0" err="1" smtClean="0"/>
              <a:t>freezed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функций и аргументов (проблематика вывода типов функций)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Конструкты </a:t>
            </a:r>
            <a:r>
              <a:rPr lang="en-US" b="0" baseline="0" dirty="0" smtClean="0"/>
              <a:t>payment type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Intersection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Never </a:t>
            </a:r>
            <a:r>
              <a:rPr lang="ru-RU" b="0" baseline="0" dirty="0" smtClean="0"/>
              <a:t>несовместимость</a:t>
            </a:r>
            <a:r>
              <a:rPr lang="en-US" b="0" baseline="0" dirty="0" smtClean="0"/>
              <a:t> (User Admin)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Union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</a:t>
            </a:r>
            <a:r>
              <a:rPr lang="ru-RU" b="0" baseline="0" dirty="0" smtClean="0"/>
              <a:t>Поведение функции на </a:t>
            </a:r>
            <a:r>
              <a:rPr lang="en-US" b="0" baseline="0" dirty="0" smtClean="0"/>
              <a:t>undefined </a:t>
            </a:r>
            <a:r>
              <a:rPr lang="ru-RU" b="0" baseline="0" dirty="0" smtClean="0"/>
              <a:t>будет таким же и с определенным </a:t>
            </a:r>
            <a:r>
              <a:rPr lang="en-US" b="0" baseline="0" dirty="0" smtClean="0"/>
              <a:t>weight. </a:t>
            </a:r>
            <a:r>
              <a:rPr lang="ru-RU" b="0" baseline="0" dirty="0" smtClean="0"/>
              <a:t>Поведение с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лейблом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Различия между </a:t>
            </a:r>
            <a:r>
              <a:rPr lang="ru-RU" b="0" baseline="0" dirty="0" err="1" smtClean="0"/>
              <a:t>инлайн</a:t>
            </a:r>
            <a:r>
              <a:rPr lang="ru-RU" b="0" baseline="0" dirty="0" smtClean="0"/>
              <a:t> объектами и функциями в </a:t>
            </a:r>
            <a:r>
              <a:rPr lang="en-US" b="0" baseline="0" dirty="0" smtClean="0"/>
              <a:t>union </a:t>
            </a:r>
            <a:r>
              <a:rPr lang="ru-RU" b="0" baseline="0" dirty="0" smtClean="0"/>
              <a:t>выводе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Основной способ </a:t>
            </a:r>
            <a:r>
              <a:rPr lang="ru-RU" b="0" baseline="0" dirty="0" err="1" smtClean="0"/>
              <a:t>извелечения</a:t>
            </a:r>
            <a:r>
              <a:rPr lang="ru-RU" b="0" baseline="0" dirty="0" smtClean="0"/>
              <a:t> статического типа из значения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Переменная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Структура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Функция (Возвращаемое значение)</a:t>
            </a:r>
            <a:r>
              <a:rPr lang="en-US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Это обычные типы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которые мы можем использовать как хотим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Пересечение с оператором из </a:t>
            </a:r>
            <a:r>
              <a:rPr lang="en-US" b="0" baseline="0" dirty="0" err="1" smtClean="0"/>
              <a:t>js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8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Indexer (union)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структуры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примитивы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never (</a:t>
            </a:r>
            <a:r>
              <a:rPr lang="ru-RU" b="0" baseline="0" dirty="0" smtClean="0"/>
              <a:t>проходим по всем элементам и проверяет содержат ли возможные ключи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unknown (index </a:t>
            </a:r>
            <a:r>
              <a:rPr lang="en-US" b="0" baseline="0" dirty="0" err="1" smtClean="0"/>
              <a:t>struct</a:t>
            </a:r>
            <a:r>
              <a:rPr lang="en-US" b="0" baseline="0" dirty="0" smtClean="0"/>
              <a:t> type)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Valueof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0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WithRole</a:t>
            </a:r>
            <a:endParaRPr lang="en-US" baseline="0" dirty="0" smtClean="0"/>
          </a:p>
          <a:p>
            <a:r>
              <a:rPr lang="ru-RU" baseline="0" dirty="0" smtClean="0"/>
              <a:t>Происходит автоматически</a:t>
            </a:r>
            <a:r>
              <a:rPr lang="en-US" baseline="0" dirty="0" smtClean="0"/>
              <a:t>, </a:t>
            </a:r>
            <a:r>
              <a:rPr lang="ru-RU" baseline="0" dirty="0" smtClean="0"/>
              <a:t>абсолютно безопасно так как логично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2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  <a:r>
              <a:rPr lang="en-US" baseline="0" dirty="0" smtClean="0"/>
              <a:t> assertions</a:t>
            </a:r>
          </a:p>
          <a:p>
            <a:r>
              <a:rPr lang="en-US" baseline="0" dirty="0" smtClean="0"/>
              <a:t>Type assertions on unrelated types (never)</a:t>
            </a:r>
          </a:p>
          <a:p>
            <a:r>
              <a:rPr lang="en-US" baseline="0" dirty="0" smtClean="0"/>
              <a:t>Additional strictness on overlap</a:t>
            </a:r>
          </a:p>
          <a:p>
            <a:r>
              <a:rPr lang="en-US" baseline="0" dirty="0" err="1" smtClean="0"/>
              <a:t>Json</a:t>
            </a:r>
            <a:r>
              <a:rPr lang="en-US" baseline="0" dirty="0" smtClean="0"/>
              <a:t> parse</a:t>
            </a:r>
          </a:p>
          <a:p>
            <a:r>
              <a:rPr lang="en-US" baseline="0" dirty="0" smtClean="0"/>
              <a:t>As </a:t>
            </a:r>
            <a:r>
              <a:rPr lang="en-US" baseline="0" dirty="0" err="1" smtClean="0"/>
              <a:t>const</a:t>
            </a:r>
            <a:endParaRPr lang="en-US" baseline="0" dirty="0" smtClean="0"/>
          </a:p>
          <a:p>
            <a:r>
              <a:rPr lang="en-US" baseline="0" dirty="0" err="1" smtClean="0"/>
              <a:t>NonNullable</a:t>
            </a:r>
            <a:r>
              <a:rPr lang="en-US" baseline="0" dirty="0" smtClean="0"/>
              <a:t> !</a:t>
            </a:r>
          </a:p>
          <a:p>
            <a:r>
              <a:rPr lang="en-US" baseline="0" dirty="0" smtClean="0"/>
              <a:t>Number | string to string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Card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Inline </a:t>
            </a:r>
            <a:r>
              <a:rPr lang="en-US" b="0" baseline="0" dirty="0" err="1" smtClean="0"/>
              <a:t>tg</a:t>
            </a:r>
            <a:r>
              <a:rPr lang="en-US" b="0" baseline="0" dirty="0" smtClean="0"/>
              <a:t> on 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as functions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Not operation on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Function </a:t>
            </a:r>
            <a:r>
              <a:rPr lang="en-US" b="0" baseline="0" dirty="0" err="1" smtClean="0"/>
              <a:t>args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are insecure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composition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/>
              <a:t>Filter every some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unknown from </a:t>
            </a:r>
            <a:r>
              <a:rPr lang="en-US" b="0" baseline="0" dirty="0" err="1" smtClean="0"/>
              <a:t>json</a:t>
            </a:r>
            <a:r>
              <a:rPr lang="en-US" b="0" baseline="0" dirty="0" smtClean="0"/>
              <a:t> parse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3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Изоморфно</a:t>
            </a:r>
            <a:r>
              <a:rPr lang="ru-RU" baseline="0" dirty="0" smtClean="0"/>
              <a:t> с </a:t>
            </a:r>
            <a:r>
              <a:rPr lang="en-US" baseline="0" dirty="0" smtClean="0"/>
              <a:t>union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Также значение и тип</a:t>
            </a:r>
            <a:r>
              <a:rPr lang="en-US" dirty="0" smtClean="0"/>
              <a:t> </a:t>
            </a:r>
            <a:r>
              <a:rPr lang="ru-RU" dirty="0" smtClean="0"/>
              <a:t>(можно итерироваться по </a:t>
            </a:r>
            <a:r>
              <a:rPr lang="en-US" dirty="0" smtClean="0"/>
              <a:t>union</a:t>
            </a:r>
            <a:r>
              <a:rPr lang="ru-RU" dirty="0" smtClean="0"/>
              <a:t>)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Числовые значение не использовать. Лучше строковые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Только константы</a:t>
            </a:r>
            <a:r>
              <a:rPr lang="en-US" baseline="0" dirty="0" smtClean="0"/>
              <a:t>, </a:t>
            </a:r>
            <a:r>
              <a:rPr lang="ru-RU" baseline="0" dirty="0" smtClean="0"/>
              <a:t>никаких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для </a:t>
            </a:r>
            <a:r>
              <a:rPr lang="en-US" baseline="0" dirty="0" err="1" smtClean="0"/>
              <a:t>enum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Keyof</a:t>
            </a:r>
            <a:r>
              <a:rPr lang="en-US" baseline="0" dirty="0" smtClean="0"/>
              <a:t> </a:t>
            </a:r>
            <a:r>
              <a:rPr lang="ru-RU" baseline="0" dirty="0" smtClean="0"/>
              <a:t>для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enum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8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И тип и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конструктор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7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Аргументы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Обычный массив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Доступ к элементам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Фиксированная длина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Мутирование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Селекторы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Строки и числа равны в </a:t>
            </a:r>
            <a:r>
              <a:rPr lang="en-US" baseline="0" dirty="0" err="1" smtClean="0"/>
              <a:t>js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Изомофрность</a:t>
            </a:r>
            <a:r>
              <a:rPr lang="ru-RU" baseline="0" dirty="0" smtClean="0"/>
              <a:t> со структурами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Union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40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  <a:r>
              <a:rPr lang="en-US" baseline="0" dirty="0" smtClean="0"/>
              <a:t> </a:t>
            </a:r>
            <a:r>
              <a:rPr lang="ru-RU" baseline="0" dirty="0" smtClean="0"/>
              <a:t>объединение</a:t>
            </a:r>
            <a:r>
              <a:rPr lang="en-US" baseline="0" dirty="0" smtClean="0"/>
              <a:t> </a:t>
            </a:r>
            <a:r>
              <a:rPr lang="ru-RU" baseline="0" dirty="0" smtClean="0"/>
              <a:t>через чистый </a:t>
            </a:r>
            <a:r>
              <a:rPr lang="en-US" baseline="0" dirty="0" smtClean="0"/>
              <a:t>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Метод принимающий два </a:t>
            </a:r>
            <a:r>
              <a:rPr lang="en-US" baseline="0" dirty="0" smtClean="0"/>
              <a:t>ids. </a:t>
            </a:r>
            <a:r>
              <a:rPr lang="ru-RU" baseline="0" dirty="0" smtClean="0"/>
              <a:t>Как </a:t>
            </a:r>
            <a:r>
              <a:rPr lang="ru-RU" baseline="0" smtClean="0"/>
              <a:t>не перепутать</a:t>
            </a: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</a:t>
            </a:r>
            <a:r>
              <a:rPr lang="ru-RU" baseline="0" dirty="0" smtClean="0"/>
              <a:t>это объект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1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Написать</a:t>
            </a:r>
            <a:r>
              <a:rPr lang="ru-RU" baseline="0" dirty="0" smtClean="0"/>
              <a:t> функцию </a:t>
            </a:r>
            <a:r>
              <a:rPr lang="en-US" baseline="0" dirty="0" smtClean="0"/>
              <a:t>identity</a:t>
            </a:r>
          </a:p>
          <a:p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r>
              <a:rPr lang="en-US" dirty="0" smtClean="0"/>
              <a:t>Identity</a:t>
            </a:r>
            <a:r>
              <a:rPr lang="en-US" baseline="0" dirty="0" smtClean="0"/>
              <a:t> T</a:t>
            </a:r>
          </a:p>
          <a:p>
            <a:r>
              <a:rPr lang="ru-RU" baseline="0" dirty="0" smtClean="0"/>
              <a:t>Чтение как </a:t>
            </a:r>
            <a:r>
              <a:rPr lang="en-US" baseline="0" dirty="0" smtClean="0"/>
              <a:t>unknown</a:t>
            </a:r>
          </a:p>
          <a:p>
            <a:r>
              <a:rPr lang="ru-RU" dirty="0" err="1" smtClean="0"/>
              <a:t>Присваемость</a:t>
            </a:r>
            <a:r>
              <a:rPr lang="ru-RU" baseline="0" dirty="0" smtClean="0"/>
              <a:t> </a:t>
            </a:r>
            <a:r>
              <a:rPr lang="en-US" baseline="0" dirty="0" smtClean="0"/>
              <a:t>unknown/never</a:t>
            </a:r>
          </a:p>
          <a:p>
            <a:r>
              <a:rPr lang="en-US" baseline="0" dirty="0" smtClean="0"/>
              <a:t>Generic identity</a:t>
            </a:r>
          </a:p>
          <a:p>
            <a:r>
              <a:rPr lang="en-US" baseline="0" dirty="0" smtClean="0"/>
              <a:t>Box type</a:t>
            </a:r>
          </a:p>
          <a:p>
            <a:r>
              <a:rPr lang="en-US" baseline="0" dirty="0" smtClean="0"/>
              <a:t>Type </a:t>
            </a:r>
            <a:r>
              <a:rPr lang="en-US" baseline="0" dirty="0" err="1" smtClean="0"/>
              <a:t>utitlities</a:t>
            </a:r>
            <a:r>
              <a:rPr lang="en-US" baseline="0" dirty="0" smtClean="0"/>
              <a:t> (</a:t>
            </a:r>
            <a:r>
              <a:rPr lang="en-US" baseline="0" smtClean="0"/>
              <a:t>Nullable)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87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shoutSquaredAndReturn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T with constraints</a:t>
            </a:r>
          </a:p>
          <a:p>
            <a:r>
              <a:rPr lang="en-US" dirty="0" err="1" smtClean="0"/>
              <a:t>Typeof</a:t>
            </a:r>
            <a:endParaRPr lang="en-US" dirty="0" smtClean="0"/>
          </a:p>
          <a:p>
            <a:r>
              <a:rPr lang="en-US" baseline="0" dirty="0" err="1" smtClean="0"/>
              <a:t>Keyof</a:t>
            </a:r>
            <a:r>
              <a:rPr lang="en-US" baseline="0" dirty="0" smtClean="0"/>
              <a:t> (object getter)</a:t>
            </a:r>
          </a:p>
          <a:p>
            <a:r>
              <a:rPr lang="en-US" dirty="0" err="1" smtClean="0"/>
              <a:t>SelectProps</a:t>
            </a:r>
            <a:endParaRPr lang="en-US" dirty="0" smtClean="0"/>
          </a:p>
          <a:p>
            <a:r>
              <a:rPr lang="en-US" dirty="0" smtClean="0"/>
              <a:t>Constraints</a:t>
            </a:r>
            <a:r>
              <a:rPr lang="en-US" baseline="0" dirty="0" smtClean="0"/>
              <a:t> on key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60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Наследование</a:t>
            </a:r>
            <a:r>
              <a:rPr lang="ru-RU" baseline="0" dirty="0" smtClean="0"/>
              <a:t> не про дублирование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Наследование</a:t>
            </a:r>
            <a:r>
              <a:rPr lang="ru-RU" baseline="0" dirty="0" smtClean="0"/>
              <a:t> про подстановку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54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функции над </a:t>
            </a:r>
            <a:r>
              <a:rPr lang="en-US" baseline="0" dirty="0" smtClean="0"/>
              <a:t>Shape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Возвращаемое</a:t>
            </a:r>
            <a:r>
              <a:rPr lang="ru-RU" baseline="0" dirty="0" smtClean="0"/>
              <a:t>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Принимаемое значение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6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Ограничение</a:t>
            </a:r>
            <a:r>
              <a:rPr lang="ru-RU" baseline="0" dirty="0" smtClean="0"/>
              <a:t> на вывод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Ограничение на ввод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Обычное присвоение действует как </a:t>
            </a:r>
            <a:r>
              <a:rPr lang="ru-RU" baseline="0" dirty="0" err="1" smtClean="0"/>
              <a:t>ковариант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21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Тип</a:t>
            </a:r>
            <a:r>
              <a:rPr lang="ru-RU" baseline="0" dirty="0" smtClean="0"/>
              <a:t>ы и значения это подстановка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Функция </a:t>
            </a:r>
            <a:r>
              <a:rPr lang="en-US" baseline="0" dirty="0" smtClean="0"/>
              <a:t>sum </a:t>
            </a:r>
            <a:r>
              <a:rPr lang="ru-RU" baseline="0" dirty="0" smtClean="0"/>
              <a:t>и ограничения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80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SelectProps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onChange</a:t>
            </a:r>
            <a:r>
              <a:rPr lang="en-US" baseline="0" dirty="0" smtClean="0"/>
              <a:t> (Typescript covariant by default)</a:t>
            </a:r>
          </a:p>
          <a:p>
            <a:r>
              <a:rPr lang="en-US" baseline="0" dirty="0" err="1" smtClean="0"/>
              <a:t>SelectProps</a:t>
            </a:r>
            <a:r>
              <a:rPr lang="en-US" baseline="0" dirty="0" smtClean="0"/>
              <a:t> get</a:t>
            </a:r>
          </a:p>
          <a:p>
            <a:r>
              <a:rPr lang="en-US" baseline="0" dirty="0" err="1" smtClean="0"/>
              <a:t>SelectProps</a:t>
            </a:r>
            <a:r>
              <a:rPr lang="en-US" baseline="0" dirty="0" smtClean="0"/>
              <a:t> invariant</a:t>
            </a:r>
          </a:p>
          <a:p>
            <a:r>
              <a:rPr lang="en-US" baseline="0" smtClean="0"/>
              <a:t>Array problem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Covariant</a:t>
            </a:r>
            <a:r>
              <a:rPr lang="en-US" baseline="0" dirty="0" smtClean="0"/>
              <a:t> </a:t>
            </a:r>
            <a:r>
              <a:rPr lang="ru-RU" baseline="0" dirty="0" smtClean="0"/>
              <a:t>на примере функции</a:t>
            </a:r>
            <a:r>
              <a:rPr lang="en-US" baseline="0" dirty="0" smtClean="0"/>
              <a:t>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(input: number) =&gt; number</a:t>
            </a:r>
            <a:r>
              <a:rPr lang="en-US" baseline="0" dirty="0" smtClean="0"/>
              <a:t>)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(input: number) =&gt; number | string</a:t>
            </a:r>
            <a:r>
              <a:rPr lang="en-US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Contravariant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Function union on singleton types (</a:t>
            </a:r>
            <a:r>
              <a:rPr lang="ru-RU" baseline="0" dirty="0" smtClean="0"/>
              <a:t>при объединении функций</a:t>
            </a:r>
            <a:r>
              <a:rPr lang="en-US" baseline="0" dirty="0" smtClean="0"/>
              <a:t>, </a:t>
            </a:r>
            <a:r>
              <a:rPr lang="ru-RU" baseline="0" dirty="0" smtClean="0"/>
              <a:t>возвращаемое объединяется</a:t>
            </a:r>
            <a:r>
              <a:rPr lang="en-US" baseline="0" dirty="0" smtClean="0"/>
              <a:t>, </a:t>
            </a:r>
            <a:r>
              <a:rPr lang="ru-RU" baseline="0" dirty="0" smtClean="0"/>
              <a:t>а принимаемое </a:t>
            </a:r>
            <a:r>
              <a:rPr lang="ru-RU" baseline="0" dirty="0" err="1" smtClean="0"/>
              <a:t>пересенкается</a:t>
            </a:r>
            <a:r>
              <a:rPr lang="en-US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Function intersection on singleton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Обратить внимание на симметрию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77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Проверка</a:t>
            </a:r>
            <a:r>
              <a:rPr lang="ru-RU" baseline="0" dirty="0" smtClean="0"/>
              <a:t> подстановки</a:t>
            </a:r>
            <a:endParaRPr lang="en-US" baseline="0" dirty="0" smtClean="0"/>
          </a:p>
          <a:p>
            <a:r>
              <a:rPr lang="ru-RU" baseline="0" dirty="0" smtClean="0"/>
              <a:t>Проверка на конкретное значение</a:t>
            </a:r>
            <a:endParaRPr lang="en-US" baseline="0" dirty="0" smtClean="0"/>
          </a:p>
          <a:p>
            <a:r>
              <a:rPr lang="ru-RU" baseline="0" dirty="0" smtClean="0"/>
              <a:t>Проверка с пересечением</a:t>
            </a:r>
            <a:endParaRPr lang="en-US" baseline="0" dirty="0" smtClean="0"/>
          </a:p>
          <a:p>
            <a:r>
              <a:rPr lang="ru-RU" baseline="0" dirty="0" smtClean="0"/>
              <a:t>Проверка с объединением (раскрытие скобок</a:t>
            </a:r>
            <a:r>
              <a:rPr lang="en-US" baseline="0" dirty="0" smtClean="0"/>
              <a:t> (extends rule for union) </a:t>
            </a:r>
            <a:r>
              <a:rPr lang="ru-RU" baseline="0" dirty="0" smtClean="0"/>
              <a:t>и </a:t>
            </a:r>
            <a:r>
              <a:rPr lang="en-US" baseline="0" dirty="0" smtClean="0"/>
              <a:t>unknown</a:t>
            </a:r>
            <a:r>
              <a:rPr lang="ru-RU" baseline="0" dirty="0" smtClean="0"/>
              <a:t>)</a:t>
            </a:r>
            <a:endParaRPr lang="en-US" baseline="0" dirty="0" smtClean="0"/>
          </a:p>
          <a:p>
            <a:r>
              <a:rPr lang="en-US" baseline="0" dirty="0" smtClean="0"/>
              <a:t>Reverse order  (union and intersection)</a:t>
            </a:r>
          </a:p>
          <a:p>
            <a:r>
              <a:rPr lang="en-US" baseline="0" dirty="0" smtClean="0"/>
              <a:t>Always true (unknown never)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noRed</a:t>
            </a:r>
            <a:r>
              <a:rPr lang="en-US" baseline="0" dirty="0" smtClean="0"/>
              <a:t>) </a:t>
            </a:r>
            <a:r>
              <a:rPr lang="ru-RU" baseline="0" dirty="0" smtClean="0"/>
              <a:t>Фильтрация</a:t>
            </a:r>
            <a:r>
              <a:rPr lang="en-US" baseline="0" dirty="0" smtClean="0"/>
              <a:t> (union preservation for narrowing)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</a:t>
            </a:r>
            <a:r>
              <a:rPr lang="en-US" baseline="0" dirty="0" err="1" smtClean="0"/>
              <a:t>noRed</a:t>
            </a:r>
            <a:r>
              <a:rPr lang="en-US" baseline="0" dirty="0" smtClean="0"/>
              <a:t>) exception (never rule)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Act undefined | null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97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Начать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</a:p>
          <a:p>
            <a:r>
              <a:rPr lang="en-US" dirty="0" smtClean="0"/>
              <a:t>Unary function return</a:t>
            </a:r>
          </a:p>
          <a:p>
            <a:r>
              <a:rPr lang="en-US" dirty="0" smtClean="0"/>
              <a:t>Function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arg</a:t>
            </a:r>
            <a:r>
              <a:rPr lang="en-US" baseline="0" dirty="0" smtClean="0"/>
              <a:t> never</a:t>
            </a:r>
          </a:p>
          <a:p>
            <a:r>
              <a:rPr lang="en-US" baseline="0" dirty="0" smtClean="0"/>
              <a:t>It is impossible to implement such function (when calling)</a:t>
            </a:r>
          </a:p>
          <a:p>
            <a:r>
              <a:rPr lang="en-US" baseline="0" dirty="0" smtClean="0"/>
              <a:t>One argument function</a:t>
            </a:r>
          </a:p>
          <a:p>
            <a:r>
              <a:rPr lang="en-US" dirty="0" smtClean="0"/>
              <a:t>Another</a:t>
            </a:r>
            <a:r>
              <a:rPr lang="en-US" baseline="0" dirty="0" smtClean="0"/>
              <a:t> never/unknown definition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32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ExcludeUndefined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HasUndefined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правило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работает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CovariantCompiles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ContravariantCompiles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содержит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 первое множество каждое значение второго или нет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lazy generic (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объединение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даже с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над структурами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(mapping vs filter)</a:t>
            </a:r>
          </a:p>
          <a:p>
            <a:r>
              <a:rPr lang="ru-RU" smtClean="0"/>
              <a:t>Сужение типов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02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WithPaging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covariant on function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ExtractWithPagingContent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selector (with constraint)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EditableBox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(covariant fallback)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Invariant type (covariant fallback)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984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7842" y="2933289"/>
            <a:ext cx="9216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897" y="2933289"/>
            <a:ext cx="488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DISJOINT UNION 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5699" y="2933289"/>
            <a:ext cx="6060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EXHAUSTIVE CHECK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7064" y="2933289"/>
            <a:ext cx="371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SUBGROUPS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2722" y="3013502"/>
            <a:ext cx="356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8650" y="3013502"/>
            <a:ext cx="353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INFER TYPE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5652" y="3013502"/>
            <a:ext cx="2440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TYPEOF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1436" y="3013502"/>
            <a:ext cx="3609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SELECTORS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85340" y="1856203"/>
            <a:ext cx="4621320" cy="4621320"/>
            <a:chOff x="3657749" y="1558492"/>
            <a:chExt cx="4621320" cy="4621320"/>
          </a:xfrm>
        </p:grpSpPr>
        <p:sp>
          <p:nvSpPr>
            <p:cNvPr id="3" name="Овал 2"/>
            <p:cNvSpPr/>
            <p:nvPr/>
          </p:nvSpPr>
          <p:spPr>
            <a:xfrm>
              <a:off x="3657749" y="1558492"/>
              <a:ext cx="4621320" cy="46213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4708526" y="2609269"/>
              <a:ext cx="2519767" cy="251976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38100">
              <a:solidFill>
                <a:schemeClr val="accent6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27202" y="727495"/>
            <a:ext cx="3137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WIDENING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892472" y="2963334"/>
            <a:ext cx="2407056" cy="2407056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3803834" y="1874696"/>
            <a:ext cx="4584331" cy="4584331"/>
          </a:xfrm>
          <a:prstGeom prst="ellipse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271" y="727495"/>
            <a:ext cx="3879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NARROWING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1453" y="3013502"/>
            <a:ext cx="2609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GUARDS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8" y="3013502"/>
            <a:ext cx="191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ENUM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7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CLASS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1978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TUPLE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7780" y="2933289"/>
            <a:ext cx="259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BRANDS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9100" y="2933289"/>
            <a:ext cx="307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GENERICS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9243" y="2933289"/>
            <a:ext cx="439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CONSTRAINTS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1831" y="2933289"/>
            <a:ext cx="4128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734" y="2933289"/>
            <a:ext cx="3336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CONTRACT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9900" y="2933289"/>
            <a:ext cx="515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NOT ONLY TYPES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00639" y="3013502"/>
            <a:ext cx="439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SUBSTITUTION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9100" y="2933289"/>
            <a:ext cx="307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GENERICS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0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1439" y="2933289"/>
            <a:ext cx="7009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5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ANY FUNCTION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3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HKT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88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2768</Words>
  <Application>Microsoft Office PowerPoint</Application>
  <PresentationFormat>Широкоэкранный</PresentationFormat>
  <Paragraphs>814</Paragraphs>
  <Slides>211</Slides>
  <Notes>162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211</vt:i4>
      </vt:variant>
    </vt:vector>
  </HeadingPairs>
  <TitlesOfParts>
    <vt:vector size="216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169</cp:revision>
  <dcterms:created xsi:type="dcterms:W3CDTF">2023-02-24T06:10:12Z</dcterms:created>
  <dcterms:modified xsi:type="dcterms:W3CDTF">2023-07-26T06:50:45Z</dcterms:modified>
</cp:coreProperties>
</file>